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Montserrat SemiBold"/>
      <p:regular r:id="rId16"/>
      <p:bold r:id="rId17"/>
      <p:italic r:id="rId18"/>
      <p:boldItalic r:id="rId19"/>
    </p:embeddedFont>
    <p:embeddedFont>
      <p:font typeface="Montserrat"/>
      <p:regular r:id="rId20"/>
      <p:bold r:id="rId21"/>
      <p:italic r:id="rId22"/>
      <p:boldItalic r:id="rId23"/>
    </p:embeddedFont>
    <p:embeddedFont>
      <p:font typeface="Open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regular.fntdata"/><Relationship Id="rId22" Type="http://schemas.openxmlformats.org/officeDocument/2006/relationships/font" Target="fonts/Montserrat-italic.fntdata"/><Relationship Id="rId21" Type="http://schemas.openxmlformats.org/officeDocument/2006/relationships/font" Target="fonts/Montserrat-bold.fntdata"/><Relationship Id="rId24" Type="http://schemas.openxmlformats.org/officeDocument/2006/relationships/font" Target="fonts/OpenSans-regular.fntdata"/><Relationship Id="rId23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italic.fntdata"/><Relationship Id="rId25" Type="http://schemas.openxmlformats.org/officeDocument/2006/relationships/font" Target="fonts/OpenSans-bold.fntdata"/><Relationship Id="rId27" Type="http://schemas.openxmlformats.org/officeDocument/2006/relationships/font" Target="fonts/Open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MontserratSemiBold-bold.fntdata"/><Relationship Id="rId16" Type="http://schemas.openxmlformats.org/officeDocument/2006/relationships/font" Target="fonts/MontserratSemiBold-regular.fntdata"/><Relationship Id="rId19" Type="http://schemas.openxmlformats.org/officeDocument/2006/relationships/font" Target="fonts/MontserratSemiBold-boldItalic.fntdata"/><Relationship Id="rId18" Type="http://schemas.openxmlformats.org/officeDocument/2006/relationships/font" Target="fonts/MontserratSemiBold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18.png"/><Relationship Id="rId8" Type="http://schemas.openxmlformats.org/officeDocument/2006/relationships/image" Target="../media/image2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11" Type="http://schemas.openxmlformats.org/officeDocument/2006/relationships/image" Target="../media/image3.png"/><Relationship Id="rId10" Type="http://schemas.openxmlformats.org/officeDocument/2006/relationships/image" Target="../media/image22.png"/><Relationship Id="rId9" Type="http://schemas.openxmlformats.org/officeDocument/2006/relationships/image" Target="../media/image18.png"/><Relationship Id="rId5" Type="http://schemas.openxmlformats.org/officeDocument/2006/relationships/image" Target="../media/image11.png"/><Relationship Id="rId6" Type="http://schemas.openxmlformats.org/officeDocument/2006/relationships/image" Target="../media/image6.png"/><Relationship Id="rId7" Type="http://schemas.openxmlformats.org/officeDocument/2006/relationships/image" Target="../media/image2.png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image" Target="../media/image3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8.png"/><Relationship Id="rId8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22.png"/><Relationship Id="rId8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5.png"/><Relationship Id="rId10" Type="http://schemas.openxmlformats.org/officeDocument/2006/relationships/image" Target="../media/image3.png"/><Relationship Id="rId9" Type="http://schemas.openxmlformats.org/officeDocument/2006/relationships/image" Target="../media/image22.png"/><Relationship Id="rId5" Type="http://schemas.openxmlformats.org/officeDocument/2006/relationships/image" Target="../media/image13.png"/><Relationship Id="rId6" Type="http://schemas.openxmlformats.org/officeDocument/2006/relationships/image" Target="../media/image9.png"/><Relationship Id="rId7" Type="http://schemas.openxmlformats.org/officeDocument/2006/relationships/image" Target="../media/image11.png"/><Relationship Id="rId8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6.png"/><Relationship Id="rId9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11.png"/><Relationship Id="rId7" Type="http://schemas.openxmlformats.org/officeDocument/2006/relationships/image" Target="../media/image18.png"/><Relationship Id="rId8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18.png"/><Relationship Id="rId7" Type="http://schemas.openxmlformats.org/officeDocument/2006/relationships/image" Target="../media/image22.png"/><Relationship Id="rId8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9.png"/><Relationship Id="rId9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11.png"/><Relationship Id="rId7" Type="http://schemas.openxmlformats.org/officeDocument/2006/relationships/image" Target="../media/image18.png"/><Relationship Id="rId8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10" Type="http://schemas.openxmlformats.org/officeDocument/2006/relationships/image" Target="../media/image3.png"/><Relationship Id="rId9" Type="http://schemas.openxmlformats.org/officeDocument/2006/relationships/image" Target="../media/image22.png"/><Relationship Id="rId5" Type="http://schemas.openxmlformats.org/officeDocument/2006/relationships/image" Target="../media/image20.png"/><Relationship Id="rId6" Type="http://schemas.openxmlformats.org/officeDocument/2006/relationships/image" Target="../media/image9.png"/><Relationship Id="rId7" Type="http://schemas.openxmlformats.org/officeDocument/2006/relationships/image" Target="../media/image11.png"/><Relationship Id="rId8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openxmlformats.org/officeDocument/2006/relationships/image" Target="../media/image18.png"/><Relationship Id="rId7" Type="http://schemas.openxmlformats.org/officeDocument/2006/relationships/image" Target="../media/image22.png"/><Relationship Id="rId8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17501" y="581349"/>
            <a:ext cx="3757000" cy="5128876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4851469" y="3429012"/>
            <a:ext cx="2489100" cy="8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50" u="none" cap="none" strike="noStrike">
                <a:solidFill>
                  <a:srgbClr val="D4AF37"/>
                </a:solidFill>
                <a:latin typeface="Montserrat"/>
                <a:ea typeface="Montserrat"/>
                <a:cs typeface="Montserrat"/>
                <a:sym typeface="Montserrat"/>
              </a:rPr>
              <a:t>TITLE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4851469" y="4438662"/>
            <a:ext cx="24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AUTHORS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4910732" y="5000637"/>
            <a:ext cx="237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350" u="none" cap="none" strike="noStrike">
                <a:solidFill>
                  <a:srgbClr val="AAAAAA"/>
                </a:solidFill>
                <a:latin typeface="Open Sans"/>
                <a:ea typeface="Open Sans"/>
                <a:cs typeface="Open Sans"/>
                <a:sym typeface="Open Sans"/>
              </a:rPr>
              <a:t>AFFILIATION</a:t>
            </a:r>
            <a:endParaRPr/>
          </a:p>
        </p:txBody>
      </p:sp>
      <p:pic>
        <p:nvPicPr>
          <p:cNvPr descr="image.png" id="89" name="Google Shape;89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25" y="6276975"/>
            <a:ext cx="1143000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14962" y="712950"/>
            <a:ext cx="2562075" cy="23831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3"/>
          <p:cNvGrpSpPr/>
          <p:nvPr/>
        </p:nvGrpSpPr>
        <p:grpSpPr>
          <a:xfrm>
            <a:off x="3955248" y="5971952"/>
            <a:ext cx="4281543" cy="369286"/>
            <a:chOff x="4425406" y="5681410"/>
            <a:chExt cx="6662843" cy="574675"/>
          </a:xfrm>
        </p:grpSpPr>
        <p:pic>
          <p:nvPicPr>
            <p:cNvPr id="92" name="Google Shape;92;p1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425406" y="5681410"/>
              <a:ext cx="2088464" cy="574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730500" y="5710224"/>
              <a:ext cx="4357750" cy="5170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image.png" id="94" name="Google Shape;94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49025" y="182700"/>
            <a:ext cx="1143000" cy="33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0A0A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9" name="Google Shape;9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0" name="Google Shape;10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49000" y="0"/>
            <a:ext cx="1143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1" name="Google Shape;101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10800000">
            <a:off x="0" y="6400800"/>
            <a:ext cx="1395125" cy="435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4"/>
          <p:cNvSpPr txBox="1"/>
          <p:nvPr/>
        </p:nvSpPr>
        <p:spPr>
          <a:xfrm>
            <a:off x="11325225" y="6400800"/>
            <a:ext cx="523875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4AF37"/>
                </a:solidFill>
                <a:latin typeface="Montserrat"/>
                <a:ea typeface="Montserrat"/>
                <a:cs typeface="Montserrat"/>
                <a:sym typeface="Montserrat"/>
              </a:rPr>
              <a:t>Slide 2</a:t>
            </a:r>
            <a:endParaRPr/>
          </a:p>
        </p:txBody>
      </p:sp>
      <p:sp>
        <p:nvSpPr>
          <p:cNvPr id="103" name="Google Shape;103;p14"/>
          <p:cNvSpPr txBox="1"/>
          <p:nvPr/>
        </p:nvSpPr>
        <p:spPr>
          <a:xfrm>
            <a:off x="1714500" y="1543050"/>
            <a:ext cx="91440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Slides should follow the patterns in this template.</a:t>
            </a:r>
            <a:endParaRPr/>
          </a:p>
        </p:txBody>
      </p:sp>
      <p:sp>
        <p:nvSpPr>
          <p:cNvPr id="104" name="Google Shape;104;p14"/>
          <p:cNvSpPr txBox="1"/>
          <p:nvPr/>
        </p:nvSpPr>
        <p:spPr>
          <a:xfrm>
            <a:off x="1714500" y="2047875"/>
            <a:ext cx="91440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Slides must be enumerated.</a:t>
            </a:r>
            <a:endParaRPr/>
          </a:p>
        </p:txBody>
      </p:sp>
      <p:sp>
        <p:nvSpPr>
          <p:cNvPr id="105" name="Google Shape;105;p14"/>
          <p:cNvSpPr txBox="1"/>
          <p:nvPr/>
        </p:nvSpPr>
        <p:spPr>
          <a:xfrm>
            <a:off x="1714500" y="2562225"/>
            <a:ext cx="9144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Each presentation should be planned to comply with:</a:t>
            </a:r>
            <a:endParaRPr/>
          </a:p>
        </p:txBody>
      </p:sp>
      <p:pic>
        <p:nvPicPr>
          <p:cNvPr descr="image.png" id="106" name="Google Shape;106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33500" y="1585912"/>
            <a:ext cx="12382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7" name="Google Shape;107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33500" y="2090737"/>
            <a:ext cx="12382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8" name="Google Shape;10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33500" y="2595562"/>
            <a:ext cx="12382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4"/>
          <p:cNvSpPr txBox="1"/>
          <p:nvPr/>
        </p:nvSpPr>
        <p:spPr>
          <a:xfrm>
            <a:off x="2095500" y="3009900"/>
            <a:ext cx="8763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20 minutes for oral presentation</a:t>
            </a:r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2095500" y="3438525"/>
            <a:ext cx="87630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CCCCCC"/>
                </a:solidFill>
                <a:latin typeface="Open Sans"/>
                <a:ea typeface="Open Sans"/>
                <a:cs typeface="Open Sans"/>
                <a:sym typeface="Open Sans"/>
              </a:rPr>
              <a:t>5 minutes for a questions and answers session</a:t>
            </a:r>
            <a:endParaRPr/>
          </a:p>
        </p:txBody>
      </p:sp>
      <p:pic>
        <p:nvPicPr>
          <p:cNvPr descr="image.png" id="111" name="Google Shape;111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09750" y="3057525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2" name="Google Shape;112;p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809750" y="3486150"/>
            <a:ext cx="1905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4"/>
          <p:cNvSpPr txBox="1"/>
          <p:nvPr/>
        </p:nvSpPr>
        <p:spPr>
          <a:xfrm>
            <a:off x="581025" y="581025"/>
            <a:ext cx="11581447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Title</a:t>
            </a:r>
            <a:endParaRPr/>
          </a:p>
        </p:txBody>
      </p:sp>
      <p:sp>
        <p:nvSpPr>
          <p:cNvPr id="114" name="Google Shape;114;p14"/>
          <p:cNvSpPr/>
          <p:nvPr/>
        </p:nvSpPr>
        <p:spPr>
          <a:xfrm>
            <a:off x="581025" y="1143000"/>
            <a:ext cx="1102995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5" name="Google Shape;115;p14"/>
          <p:cNvGrpSpPr/>
          <p:nvPr/>
        </p:nvGrpSpPr>
        <p:grpSpPr>
          <a:xfrm>
            <a:off x="4439621" y="6317500"/>
            <a:ext cx="3312766" cy="285728"/>
            <a:chOff x="4425406" y="5681410"/>
            <a:chExt cx="6662843" cy="574675"/>
          </a:xfrm>
        </p:grpSpPr>
        <p:pic>
          <p:nvPicPr>
            <p:cNvPr id="116" name="Google Shape;116;p14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4425406" y="5681410"/>
              <a:ext cx="2088464" cy="574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Google Shape;117;p14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730500" y="5710224"/>
              <a:ext cx="4357750" cy="5170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8" name="Google Shape;118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383200" y="253200"/>
            <a:ext cx="603625" cy="81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0A0A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3" name="Google Shape;12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4" name="Google Shape;124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49000" y="0"/>
            <a:ext cx="1143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25" name="Google Shape;12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6619875"/>
            <a:ext cx="762000" cy="2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5"/>
          <p:cNvSpPr txBox="1"/>
          <p:nvPr/>
        </p:nvSpPr>
        <p:spPr>
          <a:xfrm>
            <a:off x="11325225" y="6400800"/>
            <a:ext cx="523875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4AF37"/>
                </a:solidFill>
                <a:latin typeface="Montserrat"/>
                <a:ea typeface="Montserrat"/>
                <a:cs typeface="Montserrat"/>
                <a:sym typeface="Montserrat"/>
              </a:rPr>
              <a:t>Slide 3</a:t>
            </a:r>
            <a:endParaRPr/>
          </a:p>
        </p:txBody>
      </p:sp>
      <p:sp>
        <p:nvSpPr>
          <p:cNvPr id="127" name="Google Shape;127;p15"/>
          <p:cNvSpPr txBox="1"/>
          <p:nvPr/>
        </p:nvSpPr>
        <p:spPr>
          <a:xfrm>
            <a:off x="1714500" y="1638300"/>
            <a:ext cx="40005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Introduction</a:t>
            </a:r>
            <a:endParaRPr/>
          </a:p>
        </p:txBody>
      </p:sp>
      <p:sp>
        <p:nvSpPr>
          <p:cNvPr id="128" name="Google Shape;128;p15"/>
          <p:cNvSpPr txBox="1"/>
          <p:nvPr/>
        </p:nvSpPr>
        <p:spPr>
          <a:xfrm>
            <a:off x="1714500" y="2143125"/>
            <a:ext cx="40005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Problem</a:t>
            </a:r>
            <a:endParaRPr/>
          </a:p>
        </p:txBody>
      </p:sp>
      <p:sp>
        <p:nvSpPr>
          <p:cNvPr id="129" name="Google Shape;129;p15"/>
          <p:cNvSpPr txBox="1"/>
          <p:nvPr/>
        </p:nvSpPr>
        <p:spPr>
          <a:xfrm>
            <a:off x="1714500" y="2647950"/>
            <a:ext cx="40005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Aim</a:t>
            </a:r>
            <a:endParaRPr/>
          </a:p>
        </p:txBody>
      </p:sp>
      <p:sp>
        <p:nvSpPr>
          <p:cNvPr id="130" name="Google Shape;130;p15"/>
          <p:cNvSpPr txBox="1"/>
          <p:nvPr/>
        </p:nvSpPr>
        <p:spPr>
          <a:xfrm>
            <a:off x="6858000" y="1543050"/>
            <a:ext cx="40005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Methodology</a:t>
            </a:r>
            <a:endParaRPr/>
          </a:p>
        </p:txBody>
      </p:sp>
      <p:sp>
        <p:nvSpPr>
          <p:cNvPr id="131" name="Google Shape;131;p15"/>
          <p:cNvSpPr txBox="1"/>
          <p:nvPr/>
        </p:nvSpPr>
        <p:spPr>
          <a:xfrm>
            <a:off x="6858000" y="2047875"/>
            <a:ext cx="40005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Results and Discussion</a:t>
            </a:r>
            <a:endParaRPr/>
          </a:p>
        </p:txBody>
      </p:sp>
      <p:sp>
        <p:nvSpPr>
          <p:cNvPr id="132" name="Google Shape;132;p15"/>
          <p:cNvSpPr txBox="1"/>
          <p:nvPr/>
        </p:nvSpPr>
        <p:spPr>
          <a:xfrm>
            <a:off x="6858000" y="2552700"/>
            <a:ext cx="40005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Conclusions and Social Implications</a:t>
            </a:r>
            <a:endParaRPr/>
          </a:p>
        </p:txBody>
      </p:sp>
      <p:sp>
        <p:nvSpPr>
          <p:cNvPr id="133" name="Google Shape;133;p15"/>
          <p:cNvSpPr txBox="1"/>
          <p:nvPr/>
        </p:nvSpPr>
        <p:spPr>
          <a:xfrm>
            <a:off x="6858000" y="3057525"/>
            <a:ext cx="40005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References</a:t>
            </a:r>
            <a:endParaRPr/>
          </a:p>
        </p:txBody>
      </p:sp>
      <p:pic>
        <p:nvPicPr>
          <p:cNvPr descr="image.png" id="134" name="Google Shape;134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33500" y="1681162"/>
            <a:ext cx="1428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5" name="Google Shape;135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33500" y="2185987"/>
            <a:ext cx="1428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6" name="Google Shape;136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33500" y="2690812"/>
            <a:ext cx="1428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7" name="Google Shape;137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77000" y="1585912"/>
            <a:ext cx="1428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8" name="Google Shape;138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77000" y="2090737"/>
            <a:ext cx="1428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9" name="Google Shape;13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77000" y="2595562"/>
            <a:ext cx="1428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0" name="Google Shape;140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77000" y="3100387"/>
            <a:ext cx="14287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5"/>
          <p:cNvSpPr txBox="1"/>
          <p:nvPr/>
        </p:nvSpPr>
        <p:spPr>
          <a:xfrm>
            <a:off x="581025" y="581025"/>
            <a:ext cx="11581447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Content</a:t>
            </a:r>
            <a:endParaRPr/>
          </a:p>
        </p:txBody>
      </p:sp>
      <p:sp>
        <p:nvSpPr>
          <p:cNvPr id="142" name="Google Shape;142;p15"/>
          <p:cNvSpPr/>
          <p:nvPr/>
        </p:nvSpPr>
        <p:spPr>
          <a:xfrm>
            <a:off x="581025" y="1143000"/>
            <a:ext cx="1102995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3" name="Google Shape;143;p15"/>
          <p:cNvGrpSpPr/>
          <p:nvPr/>
        </p:nvGrpSpPr>
        <p:grpSpPr>
          <a:xfrm>
            <a:off x="4439621" y="6317500"/>
            <a:ext cx="3312766" cy="285728"/>
            <a:chOff x="4425406" y="5681410"/>
            <a:chExt cx="6662843" cy="574675"/>
          </a:xfrm>
        </p:grpSpPr>
        <p:pic>
          <p:nvPicPr>
            <p:cNvPr id="144" name="Google Shape;144;p1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425406" y="5681410"/>
              <a:ext cx="2088464" cy="574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Google Shape;145;p15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730500" y="5710224"/>
              <a:ext cx="4357750" cy="5170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6" name="Google Shape;146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383200" y="253200"/>
            <a:ext cx="603625" cy="81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0A0A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51" name="Google Shape;15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52" name="Google Shape;15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0" y="9525"/>
            <a:ext cx="1143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6"/>
          <p:cNvSpPr txBox="1"/>
          <p:nvPr/>
        </p:nvSpPr>
        <p:spPr>
          <a:xfrm>
            <a:off x="581025" y="581025"/>
            <a:ext cx="5540692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Introduction</a:t>
            </a:r>
            <a:endParaRPr/>
          </a:p>
        </p:txBody>
      </p:sp>
      <p:sp>
        <p:nvSpPr>
          <p:cNvPr id="154" name="Google Shape;154;p16"/>
          <p:cNvSpPr/>
          <p:nvPr/>
        </p:nvSpPr>
        <p:spPr>
          <a:xfrm>
            <a:off x="581025" y="1143000"/>
            <a:ext cx="527685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55" name="Google Shape;15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34125" y="1143000"/>
            <a:ext cx="5276851" cy="49457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6"/>
          <p:cNvSpPr txBox="1"/>
          <p:nvPr/>
        </p:nvSpPr>
        <p:spPr>
          <a:xfrm>
            <a:off x="581025" y="1543050"/>
            <a:ext cx="527685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Provide a comprehensive background to your research. Establish the context and the fundamental concepts required to understand the study.</a:t>
            </a:r>
            <a:endParaRPr/>
          </a:p>
        </p:txBody>
      </p:sp>
      <p:sp>
        <p:nvSpPr>
          <p:cNvPr id="157" name="Google Shape;157;p16"/>
          <p:cNvSpPr txBox="1"/>
          <p:nvPr/>
        </p:nvSpPr>
        <p:spPr>
          <a:xfrm>
            <a:off x="581025" y="2457450"/>
            <a:ext cx="52768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Highlight the relevance of the technological field being addressed and its impact on current scientific paradigms.</a:t>
            </a:r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342900" y="6429375"/>
            <a:ext cx="5477767" cy="1809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4AF37"/>
                </a:solidFill>
                <a:latin typeface="Open Sans"/>
                <a:ea typeface="Open Sans"/>
                <a:cs typeface="Open Sans"/>
                <a:sym typeface="Open Sans"/>
              </a:rPr>
              <a:t>Slide 4</a:t>
            </a:r>
            <a:endParaRPr/>
          </a:p>
        </p:txBody>
      </p:sp>
      <p:grpSp>
        <p:nvGrpSpPr>
          <p:cNvPr id="159" name="Google Shape;159;p16"/>
          <p:cNvGrpSpPr/>
          <p:nvPr/>
        </p:nvGrpSpPr>
        <p:grpSpPr>
          <a:xfrm>
            <a:off x="4439621" y="6317500"/>
            <a:ext cx="3312766" cy="285728"/>
            <a:chOff x="4425406" y="5681410"/>
            <a:chExt cx="6662843" cy="574675"/>
          </a:xfrm>
        </p:grpSpPr>
        <p:pic>
          <p:nvPicPr>
            <p:cNvPr id="160" name="Google Shape;160;p1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425406" y="5681410"/>
              <a:ext cx="2088464" cy="574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Google Shape;161;p1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730500" y="5710224"/>
              <a:ext cx="4357750" cy="5170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2" name="Google Shape;162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383200" y="253200"/>
            <a:ext cx="603625" cy="81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0A0A"/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7" name="Google Shape;167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25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8" name="Google Shape;168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1543050"/>
            <a:ext cx="5276850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9" name="Google Shape;169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34125" y="1543050"/>
            <a:ext cx="5276850" cy="2209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0" name="Google Shape;170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142225" y="200025"/>
            <a:ext cx="1143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1" name="Google Shape;171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6400800"/>
            <a:ext cx="762000" cy="2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7"/>
          <p:cNvSpPr txBox="1"/>
          <p:nvPr/>
        </p:nvSpPr>
        <p:spPr>
          <a:xfrm>
            <a:off x="11315700" y="6400800"/>
            <a:ext cx="533400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4AF37"/>
                </a:solidFill>
                <a:latin typeface="Montserrat"/>
                <a:ea typeface="Montserrat"/>
                <a:cs typeface="Montserrat"/>
                <a:sym typeface="Montserrat"/>
              </a:rPr>
              <a:t>Slide 5</a:t>
            </a:r>
            <a:endParaRPr/>
          </a:p>
        </p:txBody>
      </p:sp>
      <p:sp>
        <p:nvSpPr>
          <p:cNvPr id="173" name="Google Shape;173;p17"/>
          <p:cNvSpPr txBox="1"/>
          <p:nvPr/>
        </p:nvSpPr>
        <p:spPr>
          <a:xfrm>
            <a:off x="859154" y="1933575"/>
            <a:ext cx="472059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Current Limitations</a:t>
            </a:r>
            <a:endParaRPr/>
          </a:p>
        </p:txBody>
      </p:sp>
      <p:sp>
        <p:nvSpPr>
          <p:cNvPr id="174" name="Google Shape;174;p17"/>
          <p:cNvSpPr txBox="1"/>
          <p:nvPr/>
        </p:nvSpPr>
        <p:spPr>
          <a:xfrm>
            <a:off x="971550" y="2447925"/>
            <a:ext cx="449580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Describe the specific challenges, inefficiencies, or knowledge gaps that exist within the current state-of-the-art literature or industry practices.</a:t>
            </a:r>
            <a:endParaRPr/>
          </a:p>
        </p:txBody>
      </p:sp>
      <p:sp>
        <p:nvSpPr>
          <p:cNvPr id="175" name="Google Shape;175;p17"/>
          <p:cNvSpPr txBox="1"/>
          <p:nvPr/>
        </p:nvSpPr>
        <p:spPr>
          <a:xfrm>
            <a:off x="6612255" y="1933575"/>
            <a:ext cx="472059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The Gap</a:t>
            </a:r>
            <a:endParaRPr/>
          </a:p>
        </p:txBody>
      </p:sp>
      <p:sp>
        <p:nvSpPr>
          <p:cNvPr id="176" name="Google Shape;176;p17"/>
          <p:cNvSpPr txBox="1"/>
          <p:nvPr/>
        </p:nvSpPr>
        <p:spPr>
          <a:xfrm>
            <a:off x="6724650" y="2447925"/>
            <a:ext cx="4495800" cy="7715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Clearly define the exact problem your research aims to solve. Why is it critical that this particular issue is addressed now?</a:t>
            </a:r>
            <a:endParaRPr/>
          </a:p>
        </p:txBody>
      </p:sp>
      <p:sp>
        <p:nvSpPr>
          <p:cNvPr id="177" name="Google Shape;177;p17"/>
          <p:cNvSpPr txBox="1"/>
          <p:nvPr/>
        </p:nvSpPr>
        <p:spPr>
          <a:xfrm>
            <a:off x="581025" y="581025"/>
            <a:ext cx="11581447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Problem</a:t>
            </a:r>
            <a:endParaRPr/>
          </a:p>
        </p:txBody>
      </p:sp>
      <p:sp>
        <p:nvSpPr>
          <p:cNvPr id="178" name="Google Shape;178;p17"/>
          <p:cNvSpPr/>
          <p:nvPr/>
        </p:nvSpPr>
        <p:spPr>
          <a:xfrm>
            <a:off x="581025" y="1143000"/>
            <a:ext cx="1102995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9" name="Google Shape;179;p17"/>
          <p:cNvGrpSpPr/>
          <p:nvPr/>
        </p:nvGrpSpPr>
        <p:grpSpPr>
          <a:xfrm>
            <a:off x="4439621" y="6317500"/>
            <a:ext cx="3312766" cy="285728"/>
            <a:chOff x="4425406" y="5681410"/>
            <a:chExt cx="6662843" cy="574675"/>
          </a:xfrm>
        </p:grpSpPr>
        <p:pic>
          <p:nvPicPr>
            <p:cNvPr id="180" name="Google Shape;180;p17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425406" y="5681410"/>
              <a:ext cx="2088464" cy="574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1" name="Google Shape;181;p17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730500" y="5710224"/>
              <a:ext cx="4357750" cy="5170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82" name="Google Shape;182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383200" y="253200"/>
            <a:ext cx="603625" cy="81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0A0A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7" name="Google Shape;18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8" name="Google Shape;18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83990" y="1924050"/>
            <a:ext cx="8823870" cy="3257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89" name="Google Shape;189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49000" y="200025"/>
            <a:ext cx="1143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0" name="Google Shape;190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6372225"/>
            <a:ext cx="762000" cy="2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8"/>
          <p:cNvSpPr txBox="1"/>
          <p:nvPr/>
        </p:nvSpPr>
        <p:spPr>
          <a:xfrm>
            <a:off x="11315700" y="6400800"/>
            <a:ext cx="533400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4AF37"/>
                </a:solidFill>
                <a:latin typeface="Montserrat"/>
                <a:ea typeface="Montserrat"/>
                <a:cs typeface="Montserrat"/>
                <a:sym typeface="Montserrat"/>
              </a:rPr>
              <a:t>Slide 6</a:t>
            </a:r>
            <a:endParaRPr/>
          </a:p>
        </p:txBody>
      </p:sp>
      <p:sp>
        <p:nvSpPr>
          <p:cNvPr id="192" name="Google Shape;192;p18"/>
          <p:cNvSpPr txBox="1"/>
          <p:nvPr/>
        </p:nvSpPr>
        <p:spPr>
          <a:xfrm>
            <a:off x="2550765" y="2409825"/>
            <a:ext cx="709032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State your main research objective or hypothesis clearly and concisely in this central highlighted section.</a:t>
            </a:r>
            <a:endParaRPr/>
          </a:p>
        </p:txBody>
      </p:sp>
      <p:sp>
        <p:nvSpPr>
          <p:cNvPr id="193" name="Google Shape;193;p18"/>
          <p:cNvSpPr txBox="1"/>
          <p:nvPr/>
        </p:nvSpPr>
        <p:spPr>
          <a:xfrm>
            <a:off x="2169765" y="4295775"/>
            <a:ext cx="785232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350" u="none" cap="none" strike="noStrike">
                <a:solidFill>
                  <a:srgbClr val="AAAAAA"/>
                </a:solidFill>
                <a:latin typeface="Open Sans"/>
                <a:ea typeface="Open Sans"/>
                <a:cs typeface="Open Sans"/>
                <a:sym typeface="Open Sans"/>
              </a:rPr>
              <a:t>Secondary objectives can be listed below or explained verbally during the presentation.</a:t>
            </a:r>
            <a:endParaRPr/>
          </a:p>
        </p:txBody>
      </p:sp>
      <p:sp>
        <p:nvSpPr>
          <p:cNvPr id="194" name="Google Shape;194;p18"/>
          <p:cNvSpPr txBox="1"/>
          <p:nvPr/>
        </p:nvSpPr>
        <p:spPr>
          <a:xfrm>
            <a:off x="2074515" y="2695575"/>
            <a:ext cx="390525" cy="1162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"</a:t>
            </a:r>
            <a:endParaRPr/>
          </a:p>
        </p:txBody>
      </p:sp>
      <p:sp>
        <p:nvSpPr>
          <p:cNvPr id="195" name="Google Shape;195;p18"/>
          <p:cNvSpPr txBox="1"/>
          <p:nvPr/>
        </p:nvSpPr>
        <p:spPr>
          <a:xfrm>
            <a:off x="9726814" y="3914775"/>
            <a:ext cx="390525" cy="1162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"</a:t>
            </a:r>
            <a:endParaRPr/>
          </a:p>
        </p:txBody>
      </p:sp>
      <p:sp>
        <p:nvSpPr>
          <p:cNvPr id="196" name="Google Shape;196;p18"/>
          <p:cNvSpPr txBox="1"/>
          <p:nvPr/>
        </p:nvSpPr>
        <p:spPr>
          <a:xfrm>
            <a:off x="581025" y="581025"/>
            <a:ext cx="11581447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Aim</a:t>
            </a:r>
            <a:endParaRPr/>
          </a:p>
        </p:txBody>
      </p:sp>
      <p:sp>
        <p:nvSpPr>
          <p:cNvPr id="197" name="Google Shape;197;p18"/>
          <p:cNvSpPr/>
          <p:nvPr/>
        </p:nvSpPr>
        <p:spPr>
          <a:xfrm>
            <a:off x="581025" y="1143000"/>
            <a:ext cx="1102995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8" name="Google Shape;198;p18"/>
          <p:cNvGrpSpPr/>
          <p:nvPr/>
        </p:nvGrpSpPr>
        <p:grpSpPr>
          <a:xfrm>
            <a:off x="4439621" y="6317500"/>
            <a:ext cx="3312766" cy="285728"/>
            <a:chOff x="4425406" y="5681410"/>
            <a:chExt cx="6662843" cy="574675"/>
          </a:xfrm>
        </p:grpSpPr>
        <p:pic>
          <p:nvPicPr>
            <p:cNvPr id="199" name="Google Shape;199;p1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425406" y="5681410"/>
              <a:ext cx="2088464" cy="574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0" name="Google Shape;200;p18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730500" y="5710224"/>
              <a:ext cx="4357750" cy="5170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1" name="Google Shape;201;p1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383200" y="253200"/>
            <a:ext cx="603625" cy="81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0A0A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06" name="Google Shape;206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7" name="Google Shape;207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49000" y="257175"/>
            <a:ext cx="1143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8" name="Google Shape;208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6372225"/>
            <a:ext cx="762000" cy="2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9"/>
          <p:cNvSpPr txBox="1"/>
          <p:nvPr/>
        </p:nvSpPr>
        <p:spPr>
          <a:xfrm>
            <a:off x="11315700" y="6400800"/>
            <a:ext cx="533400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4AF37"/>
                </a:solidFill>
                <a:latin typeface="Montserrat"/>
                <a:ea typeface="Montserrat"/>
                <a:cs typeface="Montserrat"/>
                <a:sym typeface="Montserrat"/>
              </a:rPr>
              <a:t>Slide 7</a:t>
            </a:r>
            <a:endParaRPr/>
          </a:p>
        </p:txBody>
      </p:sp>
      <p:sp>
        <p:nvSpPr>
          <p:cNvPr id="210" name="Google Shape;210;p19"/>
          <p:cNvSpPr/>
          <p:nvPr/>
        </p:nvSpPr>
        <p:spPr>
          <a:xfrm>
            <a:off x="581025" y="2811438"/>
            <a:ext cx="11030100" cy="381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9"/>
          <p:cNvSpPr txBox="1"/>
          <p:nvPr/>
        </p:nvSpPr>
        <p:spPr>
          <a:xfrm>
            <a:off x="517605" y="3222875"/>
            <a:ext cx="2663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Data Collection</a:t>
            </a:r>
            <a:endParaRPr/>
          </a:p>
        </p:txBody>
      </p:sp>
      <p:sp>
        <p:nvSpPr>
          <p:cNvPr id="212" name="Google Shape;212;p19"/>
          <p:cNvSpPr txBox="1"/>
          <p:nvPr/>
        </p:nvSpPr>
        <p:spPr>
          <a:xfrm>
            <a:off x="581025" y="3737225"/>
            <a:ext cx="25368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Identify sources, datasets, and initial parameters.</a:t>
            </a:r>
            <a:endParaRPr/>
          </a:p>
        </p:txBody>
      </p:sp>
      <p:sp>
        <p:nvSpPr>
          <p:cNvPr id="213" name="Google Shape;213;p19"/>
          <p:cNvSpPr txBox="1"/>
          <p:nvPr/>
        </p:nvSpPr>
        <p:spPr>
          <a:xfrm>
            <a:off x="3348614" y="1396575"/>
            <a:ext cx="2663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Model Design</a:t>
            </a:r>
            <a:endParaRPr/>
          </a:p>
        </p:txBody>
      </p:sp>
      <p:sp>
        <p:nvSpPr>
          <p:cNvPr id="214" name="Google Shape;214;p19"/>
          <p:cNvSpPr txBox="1"/>
          <p:nvPr/>
        </p:nvSpPr>
        <p:spPr>
          <a:xfrm>
            <a:off x="3412033" y="2000250"/>
            <a:ext cx="25368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Develop the algorithms or experimental setup.</a:t>
            </a:r>
            <a:endParaRPr/>
          </a:p>
        </p:txBody>
      </p:sp>
      <p:sp>
        <p:nvSpPr>
          <p:cNvPr id="215" name="Google Shape;215;p19"/>
          <p:cNvSpPr txBox="1"/>
          <p:nvPr/>
        </p:nvSpPr>
        <p:spPr>
          <a:xfrm>
            <a:off x="6179622" y="3222875"/>
            <a:ext cx="2663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Simulation</a:t>
            </a:r>
            <a:endParaRPr/>
          </a:p>
        </p:txBody>
      </p:sp>
      <p:sp>
        <p:nvSpPr>
          <p:cNvPr id="216" name="Google Shape;216;p19"/>
          <p:cNvSpPr txBox="1"/>
          <p:nvPr/>
        </p:nvSpPr>
        <p:spPr>
          <a:xfrm>
            <a:off x="6243042" y="3737225"/>
            <a:ext cx="25368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Execute tests in a controlled environment.</a:t>
            </a:r>
            <a:endParaRPr/>
          </a:p>
        </p:txBody>
      </p:sp>
      <p:sp>
        <p:nvSpPr>
          <p:cNvPr id="217" name="Google Shape;217;p19"/>
          <p:cNvSpPr txBox="1"/>
          <p:nvPr/>
        </p:nvSpPr>
        <p:spPr>
          <a:xfrm>
            <a:off x="9010631" y="1419250"/>
            <a:ext cx="2663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Validation</a:t>
            </a:r>
            <a:endParaRPr/>
          </a:p>
        </p:txBody>
      </p:sp>
      <p:sp>
        <p:nvSpPr>
          <p:cNvPr id="218" name="Google Shape;218;p19"/>
          <p:cNvSpPr txBox="1"/>
          <p:nvPr/>
        </p:nvSpPr>
        <p:spPr>
          <a:xfrm>
            <a:off x="9074050" y="1918500"/>
            <a:ext cx="2536800" cy="5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Analyze metrics and confirm hypothesis.</a:t>
            </a:r>
            <a:endParaRPr/>
          </a:p>
        </p:txBody>
      </p:sp>
      <p:sp>
        <p:nvSpPr>
          <p:cNvPr id="219" name="Google Shape;219;p19"/>
          <p:cNvSpPr/>
          <p:nvPr/>
        </p:nvSpPr>
        <p:spPr>
          <a:xfrm>
            <a:off x="1735112" y="2716188"/>
            <a:ext cx="228600" cy="228600"/>
          </a:xfrm>
          <a:prstGeom prst="roundRect">
            <a:avLst>
              <a:gd fmla="val 50000" name="adj"/>
            </a:avLst>
          </a:prstGeom>
          <a:solidFill>
            <a:srgbClr val="121212"/>
          </a:solidFill>
          <a:ln cap="flat" cmpd="sng" w="38100">
            <a:solidFill>
              <a:srgbClr val="D4AF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9"/>
          <p:cNvSpPr/>
          <p:nvPr/>
        </p:nvSpPr>
        <p:spPr>
          <a:xfrm>
            <a:off x="4566121" y="2716188"/>
            <a:ext cx="228600" cy="228600"/>
          </a:xfrm>
          <a:prstGeom prst="roundRect">
            <a:avLst>
              <a:gd fmla="val 50000" name="adj"/>
            </a:avLst>
          </a:prstGeom>
          <a:solidFill>
            <a:srgbClr val="121212"/>
          </a:solidFill>
          <a:ln cap="flat" cmpd="sng" w="38100">
            <a:solidFill>
              <a:srgbClr val="D4AF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9"/>
          <p:cNvSpPr/>
          <p:nvPr/>
        </p:nvSpPr>
        <p:spPr>
          <a:xfrm>
            <a:off x="7397129" y="2716188"/>
            <a:ext cx="228600" cy="228600"/>
          </a:xfrm>
          <a:prstGeom prst="roundRect">
            <a:avLst>
              <a:gd fmla="val 50000" name="adj"/>
            </a:avLst>
          </a:prstGeom>
          <a:solidFill>
            <a:srgbClr val="121212"/>
          </a:solidFill>
          <a:ln cap="flat" cmpd="sng" w="38100">
            <a:solidFill>
              <a:srgbClr val="D4AF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9"/>
          <p:cNvSpPr/>
          <p:nvPr/>
        </p:nvSpPr>
        <p:spPr>
          <a:xfrm>
            <a:off x="10228138" y="2716188"/>
            <a:ext cx="228600" cy="228600"/>
          </a:xfrm>
          <a:prstGeom prst="roundRect">
            <a:avLst>
              <a:gd fmla="val 50000" name="adj"/>
            </a:avLst>
          </a:prstGeom>
          <a:solidFill>
            <a:srgbClr val="121212"/>
          </a:solidFill>
          <a:ln cap="flat" cmpd="sng" w="38100">
            <a:solidFill>
              <a:srgbClr val="D4AF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9"/>
          <p:cNvSpPr txBox="1"/>
          <p:nvPr/>
        </p:nvSpPr>
        <p:spPr>
          <a:xfrm>
            <a:off x="581025" y="581025"/>
            <a:ext cx="2831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Methodology</a:t>
            </a:r>
            <a:endParaRPr/>
          </a:p>
        </p:txBody>
      </p:sp>
      <p:sp>
        <p:nvSpPr>
          <p:cNvPr id="224" name="Google Shape;224;p19"/>
          <p:cNvSpPr/>
          <p:nvPr/>
        </p:nvSpPr>
        <p:spPr>
          <a:xfrm>
            <a:off x="581025" y="1309613"/>
            <a:ext cx="11030100" cy="1920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5" name="Google Shape;225;p19"/>
          <p:cNvGrpSpPr/>
          <p:nvPr/>
        </p:nvGrpSpPr>
        <p:grpSpPr>
          <a:xfrm>
            <a:off x="4439621" y="6317500"/>
            <a:ext cx="3312766" cy="285728"/>
            <a:chOff x="4425406" y="5681410"/>
            <a:chExt cx="6662843" cy="574675"/>
          </a:xfrm>
        </p:grpSpPr>
        <p:pic>
          <p:nvPicPr>
            <p:cNvPr id="226" name="Google Shape;226;p1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425406" y="5681410"/>
              <a:ext cx="2088464" cy="574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7" name="Google Shape;227;p1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730500" y="5710224"/>
              <a:ext cx="4357750" cy="5170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8" name="Google Shape;228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383200" y="253200"/>
            <a:ext cx="603625" cy="81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0A0A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3" name="Google Shape;23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4" name="Google Shape;23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1543050"/>
            <a:ext cx="11029950" cy="4733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5" name="Google Shape;235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049000" y="200025"/>
            <a:ext cx="114300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0"/>
          <p:cNvSpPr txBox="1"/>
          <p:nvPr/>
        </p:nvSpPr>
        <p:spPr>
          <a:xfrm>
            <a:off x="581025" y="3781425"/>
            <a:ext cx="110299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AAAAAA"/>
                </a:solidFill>
                <a:latin typeface="Open Sans"/>
                <a:ea typeface="Open Sans"/>
                <a:cs typeface="Open Sans"/>
                <a:sym typeface="Open Sans"/>
              </a:rPr>
              <a:t>The data demonstrates a significant improvement in efficiency/accuracy using the proposed methodology compared to standard baselines.</a:t>
            </a:r>
            <a:endParaRPr/>
          </a:p>
        </p:txBody>
      </p:sp>
      <p:pic>
        <p:nvPicPr>
          <p:cNvPr descr="image.png" id="237" name="Google Shape;237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6400800"/>
            <a:ext cx="762000" cy="2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0"/>
          <p:cNvSpPr txBox="1"/>
          <p:nvPr/>
        </p:nvSpPr>
        <p:spPr>
          <a:xfrm>
            <a:off x="11306175" y="6400800"/>
            <a:ext cx="542925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4AF37"/>
                </a:solidFill>
                <a:latin typeface="Montserrat"/>
                <a:ea typeface="Montserrat"/>
                <a:cs typeface="Montserrat"/>
                <a:sym typeface="Montserrat"/>
              </a:rPr>
              <a:t>Slide 8</a:t>
            </a:r>
            <a:endParaRPr/>
          </a:p>
        </p:txBody>
      </p:sp>
      <p:sp>
        <p:nvSpPr>
          <p:cNvPr id="239" name="Google Shape;239;p20"/>
          <p:cNvSpPr txBox="1"/>
          <p:nvPr/>
        </p:nvSpPr>
        <p:spPr>
          <a:xfrm>
            <a:off x="581025" y="581025"/>
            <a:ext cx="11581447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Results and Discussion</a:t>
            </a:r>
            <a:endParaRPr/>
          </a:p>
        </p:txBody>
      </p:sp>
      <p:sp>
        <p:nvSpPr>
          <p:cNvPr id="240" name="Google Shape;240;p20"/>
          <p:cNvSpPr/>
          <p:nvPr/>
        </p:nvSpPr>
        <p:spPr>
          <a:xfrm>
            <a:off x="581025" y="1143000"/>
            <a:ext cx="1102995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41" name="Google Shape;241;p20"/>
          <p:cNvGrpSpPr/>
          <p:nvPr/>
        </p:nvGrpSpPr>
        <p:grpSpPr>
          <a:xfrm>
            <a:off x="4439621" y="6317500"/>
            <a:ext cx="3312766" cy="285728"/>
            <a:chOff x="4425406" y="5681410"/>
            <a:chExt cx="6662843" cy="574675"/>
          </a:xfrm>
        </p:grpSpPr>
        <p:pic>
          <p:nvPicPr>
            <p:cNvPr id="242" name="Google Shape;242;p2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4425406" y="5681410"/>
              <a:ext cx="2088464" cy="574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2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730500" y="5710224"/>
              <a:ext cx="4357750" cy="5170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44" name="Google Shape;244;p2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383200" y="253200"/>
            <a:ext cx="603625" cy="81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0A0A"/>
        </a:solidFill>
      </p:bgPr>
    </p:bg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49" name="Google Shape;24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0" name="Google Shape;25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025" y="1543050"/>
            <a:ext cx="527685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1" name="Google Shape;251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34125" y="1543050"/>
            <a:ext cx="5276850" cy="2667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2" name="Google Shape;252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049000" y="200025"/>
            <a:ext cx="1143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3" name="Google Shape;253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0" y="6372225"/>
            <a:ext cx="762000" cy="2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1"/>
          <p:cNvSpPr txBox="1"/>
          <p:nvPr/>
        </p:nvSpPr>
        <p:spPr>
          <a:xfrm>
            <a:off x="11315700" y="6400800"/>
            <a:ext cx="533400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4AF37"/>
                </a:solidFill>
                <a:latin typeface="Montserrat"/>
                <a:ea typeface="Montserrat"/>
                <a:cs typeface="Montserrat"/>
                <a:sym typeface="Montserrat"/>
              </a:rPr>
              <a:t>Slide 9</a:t>
            </a:r>
            <a:endParaRPr/>
          </a:p>
        </p:txBody>
      </p:sp>
      <p:sp>
        <p:nvSpPr>
          <p:cNvPr id="255" name="Google Shape;255;p21"/>
          <p:cNvSpPr txBox="1"/>
          <p:nvPr/>
        </p:nvSpPr>
        <p:spPr>
          <a:xfrm>
            <a:off x="859154" y="1933575"/>
            <a:ext cx="472059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Conclusions</a:t>
            </a:r>
            <a:endParaRPr/>
          </a:p>
        </p:txBody>
      </p:sp>
      <p:sp>
        <p:nvSpPr>
          <p:cNvPr id="256" name="Google Shape;256;p21"/>
          <p:cNvSpPr txBox="1"/>
          <p:nvPr/>
        </p:nvSpPr>
        <p:spPr>
          <a:xfrm>
            <a:off x="6612255" y="1933575"/>
            <a:ext cx="472059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Social Implications</a:t>
            </a:r>
            <a:endParaRPr/>
          </a:p>
        </p:txBody>
      </p:sp>
      <p:sp>
        <p:nvSpPr>
          <p:cNvPr id="257" name="Google Shape;257;p21"/>
          <p:cNvSpPr txBox="1"/>
          <p:nvPr/>
        </p:nvSpPr>
        <p:spPr>
          <a:xfrm>
            <a:off x="1095375" y="2495550"/>
            <a:ext cx="66675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258" name="Google Shape;258;p21"/>
          <p:cNvSpPr txBox="1"/>
          <p:nvPr/>
        </p:nvSpPr>
        <p:spPr>
          <a:xfrm>
            <a:off x="1162050" y="2495550"/>
            <a:ext cx="43053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66675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Summarize the core findings and how they answer the research question.</a:t>
            </a:r>
            <a:endParaRPr/>
          </a:p>
        </p:txBody>
      </p:sp>
      <p:sp>
        <p:nvSpPr>
          <p:cNvPr id="259" name="Google Shape;259;p21"/>
          <p:cNvSpPr txBox="1"/>
          <p:nvPr/>
        </p:nvSpPr>
        <p:spPr>
          <a:xfrm>
            <a:off x="1095375" y="3152775"/>
            <a:ext cx="66675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260" name="Google Shape;260;p21"/>
          <p:cNvSpPr txBox="1"/>
          <p:nvPr/>
        </p:nvSpPr>
        <p:spPr>
          <a:xfrm>
            <a:off x="1162050" y="3152775"/>
            <a:ext cx="43053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66675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Acknowledge any limitations encountered during the study.</a:t>
            </a:r>
            <a:endParaRPr/>
          </a:p>
        </p:txBody>
      </p:sp>
      <p:sp>
        <p:nvSpPr>
          <p:cNvPr id="261" name="Google Shape;261;p21"/>
          <p:cNvSpPr txBox="1"/>
          <p:nvPr/>
        </p:nvSpPr>
        <p:spPr>
          <a:xfrm>
            <a:off x="6848475" y="2495550"/>
            <a:ext cx="66675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262" name="Google Shape;262;p21"/>
          <p:cNvSpPr txBox="1"/>
          <p:nvPr/>
        </p:nvSpPr>
        <p:spPr>
          <a:xfrm>
            <a:off x="6915150" y="2495550"/>
            <a:ext cx="43053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66675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Explain the broader impact on society, industry, or the environment.</a:t>
            </a:r>
            <a:endParaRPr/>
          </a:p>
        </p:txBody>
      </p:sp>
      <p:sp>
        <p:nvSpPr>
          <p:cNvPr id="263" name="Google Shape;263;p21"/>
          <p:cNvSpPr txBox="1"/>
          <p:nvPr/>
        </p:nvSpPr>
        <p:spPr>
          <a:xfrm>
            <a:off x="6848475" y="3152775"/>
            <a:ext cx="66675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•</a:t>
            </a:r>
            <a:endParaRPr/>
          </a:p>
        </p:txBody>
      </p:sp>
      <p:sp>
        <p:nvSpPr>
          <p:cNvPr id="264" name="Google Shape;264;p21"/>
          <p:cNvSpPr txBox="1"/>
          <p:nvPr/>
        </p:nvSpPr>
        <p:spPr>
          <a:xfrm>
            <a:off x="6915150" y="3152775"/>
            <a:ext cx="430530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66675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Propose future directions for continued research.</a:t>
            </a:r>
            <a:endParaRPr/>
          </a:p>
        </p:txBody>
      </p:sp>
      <p:sp>
        <p:nvSpPr>
          <p:cNvPr id="265" name="Google Shape;265;p21"/>
          <p:cNvSpPr txBox="1"/>
          <p:nvPr/>
        </p:nvSpPr>
        <p:spPr>
          <a:xfrm>
            <a:off x="581025" y="581025"/>
            <a:ext cx="11581447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Conclusions &amp; Social Implications</a:t>
            </a:r>
            <a:endParaRPr/>
          </a:p>
        </p:txBody>
      </p:sp>
      <p:sp>
        <p:nvSpPr>
          <p:cNvPr id="266" name="Google Shape;266;p21"/>
          <p:cNvSpPr/>
          <p:nvPr/>
        </p:nvSpPr>
        <p:spPr>
          <a:xfrm>
            <a:off x="581025" y="1143000"/>
            <a:ext cx="1102995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7" name="Google Shape;267;p21"/>
          <p:cNvGrpSpPr/>
          <p:nvPr/>
        </p:nvGrpSpPr>
        <p:grpSpPr>
          <a:xfrm>
            <a:off x="4439621" y="6317500"/>
            <a:ext cx="3312766" cy="285728"/>
            <a:chOff x="4425406" y="5681410"/>
            <a:chExt cx="6662843" cy="574675"/>
          </a:xfrm>
        </p:grpSpPr>
        <p:pic>
          <p:nvPicPr>
            <p:cNvPr id="268" name="Google Shape;268;p21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425406" y="5681410"/>
              <a:ext cx="2088464" cy="574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9" name="Google Shape;269;p21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6730500" y="5710224"/>
              <a:ext cx="4357750" cy="5170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70" name="Google Shape;270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383200" y="253200"/>
            <a:ext cx="603625" cy="81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A0A0A"/>
        </a:solidFill>
      </p:bgPr>
    </p:bg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75" name="Google Shape;27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6" name="Google Shape;27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049000" y="200025"/>
            <a:ext cx="1143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77" name="Google Shape;277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6343650"/>
            <a:ext cx="762000" cy="2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2"/>
          <p:cNvSpPr txBox="1"/>
          <p:nvPr/>
        </p:nvSpPr>
        <p:spPr>
          <a:xfrm>
            <a:off x="11249025" y="6400800"/>
            <a:ext cx="600075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D4AF37"/>
                </a:solidFill>
                <a:latin typeface="Montserrat"/>
                <a:ea typeface="Montserrat"/>
                <a:cs typeface="Montserrat"/>
                <a:sym typeface="Montserrat"/>
              </a:rPr>
              <a:t>Slide 10</a:t>
            </a:r>
            <a:endParaRPr/>
          </a:p>
        </p:txBody>
      </p:sp>
      <p:sp>
        <p:nvSpPr>
          <p:cNvPr id="279" name="Google Shape;279;p22"/>
          <p:cNvSpPr txBox="1"/>
          <p:nvPr/>
        </p:nvSpPr>
        <p:spPr>
          <a:xfrm>
            <a:off x="1143000" y="1543050"/>
            <a:ext cx="1019175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D4AF37"/>
                </a:solidFill>
                <a:latin typeface="Open Sans"/>
                <a:ea typeface="Open Sans"/>
                <a:cs typeface="Open Sans"/>
                <a:sym typeface="Open Sans"/>
              </a:rPr>
              <a:t>Author, A. A., &amp; Author, B. B. (2026).</a:t>
            </a: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0" i="1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Title of the scientific article.</a:t>
            </a: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 Journal of Technology and Innovation, 15(4), 112-130.</a:t>
            </a:r>
            <a:endParaRPr/>
          </a:p>
        </p:txBody>
      </p:sp>
      <p:sp>
        <p:nvSpPr>
          <p:cNvPr id="280" name="Google Shape;280;p22"/>
          <p:cNvSpPr txBox="1"/>
          <p:nvPr/>
        </p:nvSpPr>
        <p:spPr>
          <a:xfrm>
            <a:off x="1143000" y="2038350"/>
            <a:ext cx="1019175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D4AF37"/>
                </a:solidFill>
                <a:latin typeface="Open Sans"/>
                <a:ea typeface="Open Sans"/>
                <a:cs typeface="Open Sans"/>
                <a:sym typeface="Open Sans"/>
              </a:rPr>
              <a:t>Smith, D. (2025).</a:t>
            </a: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0" i="1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Title of the reference book or proceeding.</a:t>
            </a: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 Academic Publisher Name.</a:t>
            </a:r>
            <a:endParaRPr/>
          </a:p>
        </p:txBody>
      </p:sp>
      <p:sp>
        <p:nvSpPr>
          <p:cNvPr id="281" name="Google Shape;281;p22"/>
          <p:cNvSpPr txBox="1"/>
          <p:nvPr/>
        </p:nvSpPr>
        <p:spPr>
          <a:xfrm>
            <a:off x="1143000" y="2533650"/>
            <a:ext cx="101917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D4AF37"/>
                </a:solidFill>
                <a:latin typeface="Open Sans"/>
                <a:ea typeface="Open Sans"/>
                <a:cs typeface="Open Sans"/>
                <a:sym typeface="Open Sans"/>
              </a:rPr>
              <a:t>Doe, J., &amp; Roe, R. (2024).</a:t>
            </a: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0" i="1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Analysis of advanced computing structures for societal impact.</a:t>
            </a: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 IEEE Transactions on Data Science, 8(2), 45-59.</a:t>
            </a:r>
            <a:endParaRPr/>
          </a:p>
        </p:txBody>
      </p:sp>
      <p:sp>
        <p:nvSpPr>
          <p:cNvPr id="282" name="Google Shape;282;p22"/>
          <p:cNvSpPr txBox="1"/>
          <p:nvPr/>
        </p:nvSpPr>
        <p:spPr>
          <a:xfrm>
            <a:off x="1143000" y="3286125"/>
            <a:ext cx="10191750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D4AF37"/>
                </a:solidFill>
                <a:latin typeface="Open Sans"/>
                <a:ea typeface="Open Sans"/>
                <a:cs typeface="Open Sans"/>
                <a:sym typeface="Open Sans"/>
              </a:rPr>
              <a:t>Organization of Science. (2026).</a:t>
            </a: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b="0" i="1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Annual report on societal impacts of technology.</a:t>
            </a:r>
            <a:r>
              <a:rPr b="0" i="0" lang="en-US" sz="1350" u="none" cap="none" strike="noStrike">
                <a:solidFill>
                  <a:srgbClr val="E0E0E0"/>
                </a:solidFill>
                <a:latin typeface="Open Sans"/>
                <a:ea typeface="Open Sans"/>
                <a:cs typeface="Open Sans"/>
                <a:sym typeface="Open Sans"/>
              </a:rPr>
              <a:t> Retrieved from https://www.example-link.org</a:t>
            </a:r>
            <a:endParaRPr/>
          </a:p>
        </p:txBody>
      </p:sp>
      <p:sp>
        <p:nvSpPr>
          <p:cNvPr id="283" name="Google Shape;283;p22"/>
          <p:cNvSpPr txBox="1"/>
          <p:nvPr/>
        </p:nvSpPr>
        <p:spPr>
          <a:xfrm>
            <a:off x="581025" y="581025"/>
            <a:ext cx="11581447" cy="485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D4AF3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References</a:t>
            </a:r>
            <a:endParaRPr/>
          </a:p>
        </p:txBody>
      </p:sp>
      <p:sp>
        <p:nvSpPr>
          <p:cNvPr id="284" name="Google Shape;284;p22"/>
          <p:cNvSpPr/>
          <p:nvPr/>
        </p:nvSpPr>
        <p:spPr>
          <a:xfrm>
            <a:off x="581025" y="1143000"/>
            <a:ext cx="1102995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5" name="Google Shape;285;p22"/>
          <p:cNvGrpSpPr/>
          <p:nvPr/>
        </p:nvGrpSpPr>
        <p:grpSpPr>
          <a:xfrm>
            <a:off x="4439621" y="6317500"/>
            <a:ext cx="3312766" cy="285728"/>
            <a:chOff x="4425406" y="5681410"/>
            <a:chExt cx="6662843" cy="574675"/>
          </a:xfrm>
        </p:grpSpPr>
        <p:pic>
          <p:nvPicPr>
            <p:cNvPr id="286" name="Google Shape;286;p22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425406" y="5681410"/>
              <a:ext cx="2088464" cy="5746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7" name="Google Shape;287;p22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6730500" y="5710224"/>
              <a:ext cx="4357750" cy="51705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88" name="Google Shape;288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383200" y="253200"/>
            <a:ext cx="603625" cy="81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